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1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 Dam Oil </a:t>
            </a:r>
            <a:r>
              <a:rPr lang="en-US" dirty="0" smtClean="0"/>
              <a:t>Spill Response Plan</a:t>
            </a:r>
            <a:endParaRPr lang="en-US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Biologist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Dalles</a:t>
            </a:r>
            <a:r>
              <a:rPr lang="en-US" sz="1400" dirty="0" smtClean="0"/>
              <a:t> Dam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May 2016 FPOM meeting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Prevention, Control and Countermeasure Plan (SPCC)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935436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urpose; ‘to </a:t>
            </a:r>
            <a:r>
              <a:rPr lang="en-US" dirty="0"/>
              <a:t>describe measures implemented by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Dalles</a:t>
            </a:r>
            <a:r>
              <a:rPr lang="en-US" dirty="0"/>
              <a:t> Dam to prevent oil discharges from occurring, and in the event of a discharge, prepare the facility to respond in a safe, effective, and timely </a:t>
            </a:r>
            <a:r>
              <a:rPr lang="en-US" dirty="0" smtClean="0"/>
              <a:t>manner’.</a:t>
            </a:r>
          </a:p>
          <a:p>
            <a:r>
              <a:rPr lang="en-US" dirty="0"/>
              <a:t>C</a:t>
            </a:r>
            <a:r>
              <a:rPr lang="en-US" dirty="0" smtClean="0"/>
              <a:t>overs; Oil storage, discharge potential, prevention measures, countermeasure response, equipment location, waste disposal, volumes, transfer requirements, training...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1771650"/>
            <a:ext cx="2155371" cy="37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Oil </a:t>
            </a:r>
            <a:r>
              <a:rPr lang="en-US" b="1" dirty="0"/>
              <a:t>A</a:t>
            </a:r>
            <a:r>
              <a:rPr lang="en-US" b="1" dirty="0" smtClean="0"/>
              <a:t>ccountability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Includes;</a:t>
            </a:r>
          </a:p>
          <a:p>
            <a:r>
              <a:rPr lang="en-US" dirty="0" smtClean="0"/>
              <a:t>Standing procedures</a:t>
            </a:r>
          </a:p>
          <a:p>
            <a:r>
              <a:rPr lang="en-US" dirty="0" smtClean="0"/>
              <a:t>Oil/grease tracking and inventory</a:t>
            </a:r>
          </a:p>
          <a:p>
            <a:r>
              <a:rPr lang="en-US" dirty="0" smtClean="0"/>
              <a:t>Valve locations</a:t>
            </a:r>
          </a:p>
          <a:p>
            <a:r>
              <a:rPr lang="en-US" dirty="0" smtClean="0"/>
              <a:t>Oil applications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Oil transfer</a:t>
            </a:r>
          </a:p>
          <a:p>
            <a:r>
              <a:rPr lang="en-US" dirty="0" smtClean="0"/>
              <a:t>Equipment </a:t>
            </a:r>
            <a:r>
              <a:rPr lang="en-US" dirty="0"/>
              <a:t>i</a:t>
            </a:r>
            <a:r>
              <a:rPr lang="en-US" dirty="0" smtClean="0"/>
              <a:t>nspection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Fisheries  involvement </a:t>
            </a:r>
            <a:r>
              <a:rPr lang="en-US" smtClean="0"/>
              <a:t>on monthly </a:t>
            </a:r>
            <a:r>
              <a:rPr lang="en-US" dirty="0" smtClean="0"/>
              <a:t>inspections of spillway, sluiceway and </a:t>
            </a:r>
            <a:r>
              <a:rPr lang="en-US" dirty="0" err="1" smtClean="0"/>
              <a:t>fishway</a:t>
            </a:r>
            <a:r>
              <a:rPr lang="en-US" dirty="0" smtClean="0"/>
              <a:t> equipment for any leakage.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1219200"/>
            <a:ext cx="2427515" cy="33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Response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from several on site COE sections to respond to oil spill in river.</a:t>
            </a:r>
          </a:p>
          <a:p>
            <a:r>
              <a:rPr lang="en-US" dirty="0" smtClean="0"/>
              <a:t>Planning and drills for deploying containment and deflection booms in river.</a:t>
            </a:r>
          </a:p>
          <a:p>
            <a:r>
              <a:rPr lang="en-US" dirty="0" smtClean="0"/>
              <a:t>Countermeasures for both internal and external spills.</a:t>
            </a:r>
          </a:p>
          <a:p>
            <a:r>
              <a:rPr lang="en-US" dirty="0" smtClean="0"/>
              <a:t>Apply WA Department of Ecology Geographic Response Plan (GRP) and work in conjunction with state and federal agencies.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Fishladder</a:t>
            </a:r>
            <a:r>
              <a:rPr lang="en-US" b="1" dirty="0" smtClean="0"/>
              <a:t> Exit Permanent Boom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dirty="0" smtClean="0"/>
              <a:t>24/7 protection from upriver oil spill</a:t>
            </a:r>
          </a:p>
          <a:p>
            <a:r>
              <a:rPr lang="en-US" dirty="0" smtClean="0"/>
              <a:t>Purchased east </a:t>
            </a:r>
            <a:r>
              <a:rPr lang="en-US" dirty="0" err="1" smtClean="0"/>
              <a:t>fishway</a:t>
            </a:r>
            <a:r>
              <a:rPr lang="en-US" dirty="0" smtClean="0"/>
              <a:t> exit boom. Awaiting funding and opportunity after EFL AWS</a:t>
            </a:r>
          </a:p>
          <a:p>
            <a:r>
              <a:rPr lang="en-US" dirty="0" smtClean="0"/>
              <a:t>Boom plan previously coordinated with FPOM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38600"/>
            <a:ext cx="58673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Oil Spill Potential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7153"/>
            <a:ext cx="8686800" cy="51475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34200" y="1981200"/>
            <a:ext cx="13716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East </a:t>
            </a:r>
            <a:r>
              <a:rPr lang="en-US" sz="900" dirty="0" err="1" smtClean="0">
                <a:solidFill>
                  <a:schemeClr val="tx2"/>
                </a:solidFill>
              </a:rPr>
              <a:t>Fishway</a:t>
            </a:r>
            <a:r>
              <a:rPr lang="en-US" sz="900" dirty="0" smtClean="0">
                <a:solidFill>
                  <a:schemeClr val="tx2"/>
                </a:solidFill>
              </a:rPr>
              <a:t> - Deploy </a:t>
            </a:r>
            <a:r>
              <a:rPr lang="en-US" sz="900" dirty="0" err="1" smtClean="0">
                <a:solidFill>
                  <a:schemeClr val="tx2"/>
                </a:solidFill>
              </a:rPr>
              <a:t>absorbant</a:t>
            </a:r>
            <a:r>
              <a:rPr lang="en-US" sz="900" dirty="0" smtClean="0">
                <a:solidFill>
                  <a:schemeClr val="tx2"/>
                </a:solidFill>
              </a:rPr>
              <a:t> boom inside permanent boom (2 </a:t>
            </a:r>
            <a:r>
              <a:rPr lang="en-US" sz="900" dirty="0" err="1" smtClean="0">
                <a:solidFill>
                  <a:schemeClr val="tx2"/>
                </a:solidFill>
              </a:rPr>
              <a:t>hrs</a:t>
            </a:r>
            <a:r>
              <a:rPr lang="en-US" sz="900" dirty="0" smtClean="0">
                <a:solidFill>
                  <a:schemeClr val="tx2"/>
                </a:solidFill>
              </a:rPr>
              <a:t>), close 159 weir (30 min), monitor, partial close bulkhead (2 – 8 hours) if needed, full close bulkhead if needed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53200" y="2057400"/>
            <a:ext cx="3810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62400" y="1600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Sluiceway closure (30 min) if needed. Powerhouse unit </a:t>
            </a:r>
            <a:r>
              <a:rPr lang="en-US" sz="900" dirty="0" err="1" smtClean="0">
                <a:solidFill>
                  <a:schemeClr val="tx2"/>
                </a:solidFill>
              </a:rPr>
              <a:t>prioirity</a:t>
            </a:r>
            <a:r>
              <a:rPr lang="en-US" sz="900" dirty="0" smtClean="0">
                <a:solidFill>
                  <a:schemeClr val="tx2"/>
                </a:solidFill>
              </a:rPr>
              <a:t> adjust (1 </a:t>
            </a:r>
            <a:r>
              <a:rPr lang="en-US" sz="900" dirty="0" err="1" smtClean="0">
                <a:solidFill>
                  <a:schemeClr val="tx2"/>
                </a:solidFill>
              </a:rPr>
              <a:t>hr</a:t>
            </a:r>
            <a:r>
              <a:rPr lang="en-US" sz="900" dirty="0" smtClean="0">
                <a:solidFill>
                  <a:schemeClr val="tx2"/>
                </a:solidFill>
              </a:rPr>
              <a:t>) as directed from unified command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434" y="4520386"/>
            <a:ext cx="914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Spillway –Monitor entrainment, reduce or close spill (30 min) as directed by unified command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2133600"/>
            <a:ext cx="1066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North </a:t>
            </a:r>
            <a:r>
              <a:rPr lang="en-US" sz="900" dirty="0" err="1" smtClean="0">
                <a:solidFill>
                  <a:schemeClr val="tx2"/>
                </a:solidFill>
              </a:rPr>
              <a:t>Fishway</a:t>
            </a:r>
            <a:r>
              <a:rPr lang="en-US" sz="900" dirty="0" smtClean="0">
                <a:solidFill>
                  <a:schemeClr val="tx2"/>
                </a:solidFill>
              </a:rPr>
              <a:t>-Deploy boom PUD intake (3 </a:t>
            </a:r>
            <a:r>
              <a:rPr lang="en-US" sz="900" dirty="0" err="1" smtClean="0">
                <a:solidFill>
                  <a:schemeClr val="tx2"/>
                </a:solidFill>
              </a:rPr>
              <a:t>hrs</a:t>
            </a:r>
            <a:r>
              <a:rPr lang="en-US" sz="900" dirty="0" smtClean="0">
                <a:solidFill>
                  <a:schemeClr val="tx2"/>
                </a:solidFill>
              </a:rPr>
              <a:t>), monitor, partial close bulkhead (2-8 </a:t>
            </a:r>
            <a:r>
              <a:rPr lang="en-US" sz="900" dirty="0" err="1" smtClean="0">
                <a:solidFill>
                  <a:schemeClr val="tx2"/>
                </a:solidFill>
              </a:rPr>
              <a:t>hrs</a:t>
            </a:r>
            <a:r>
              <a:rPr lang="en-US" sz="900" smtClean="0">
                <a:solidFill>
                  <a:schemeClr val="tx2"/>
                </a:solidFill>
              </a:rPr>
              <a:t>), </a:t>
            </a:r>
            <a:r>
              <a:rPr lang="en-US" sz="900" dirty="0" smtClean="0">
                <a:solidFill>
                  <a:schemeClr val="tx2"/>
                </a:solidFill>
              </a:rPr>
              <a:t>full close bulkhead if needed</a:t>
            </a:r>
            <a:r>
              <a:rPr lang="en-US" sz="900" dirty="0" smtClean="0"/>
              <a:t>.</a:t>
            </a:r>
            <a:endParaRPr lang="en-US" sz="9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0" y="2286000"/>
            <a:ext cx="2286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0" y="4191000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28956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213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24600" y="20574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7000" y="20574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0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 Flow Elevations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38300"/>
            <a:ext cx="8763000" cy="4114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39000" y="2209800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East </a:t>
            </a:r>
            <a:r>
              <a:rPr lang="en-US" sz="800" dirty="0" err="1" smtClean="0">
                <a:solidFill>
                  <a:schemeClr val="tx1"/>
                </a:solidFill>
              </a:rPr>
              <a:t>Fishladder</a:t>
            </a:r>
            <a:r>
              <a:rPr lang="en-US" sz="800" dirty="0" smtClean="0">
                <a:solidFill>
                  <a:schemeClr val="tx1"/>
                </a:solidFill>
              </a:rPr>
              <a:t> - surface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1905000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Turbine Units – roof of intake el 134’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1000" y="26670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Sluiceway  surface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3505200"/>
            <a:ext cx="685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Spillway crest el 121’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26888" y="2438400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Navlock</a:t>
            </a:r>
            <a:r>
              <a:rPr lang="en-US" sz="800" dirty="0" smtClean="0">
                <a:solidFill>
                  <a:schemeClr val="tx1"/>
                </a:solidFill>
              </a:rPr>
              <a:t> Intake -surface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3048000"/>
            <a:ext cx="1219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North </a:t>
            </a:r>
            <a:r>
              <a:rPr lang="en-US" sz="800" dirty="0" err="1" smtClean="0">
                <a:solidFill>
                  <a:schemeClr val="tx1"/>
                </a:solidFill>
              </a:rPr>
              <a:t>Fishladder</a:t>
            </a:r>
            <a:r>
              <a:rPr lang="en-US" sz="800" dirty="0" smtClean="0">
                <a:solidFill>
                  <a:schemeClr val="tx1"/>
                </a:solidFill>
              </a:rPr>
              <a:t> and PUD - surface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29400" y="2209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10200" y="2438400"/>
            <a:ext cx="152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3124200"/>
            <a:ext cx="152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4200" y="3505200"/>
            <a:ext cx="304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38400" y="2895600"/>
            <a:ext cx="345688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3276600"/>
            <a:ext cx="457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622288" y="2057400"/>
            <a:ext cx="11021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Forebay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Avg</a:t>
            </a:r>
            <a:r>
              <a:rPr lang="en-US" sz="800" dirty="0" smtClean="0">
                <a:solidFill>
                  <a:schemeClr val="tx1"/>
                </a:solidFill>
              </a:rPr>
              <a:t> el 158.5 - 159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Travel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95399"/>
            <a:ext cx="7225336" cy="4365923"/>
          </a:xfrm>
        </p:spPr>
      </p:pic>
    </p:spTree>
    <p:extLst>
      <p:ext uri="{BB962C8B-B14F-4D97-AF65-F5344CB8AC3E}">
        <p14:creationId xmlns:p14="http://schemas.microsoft.com/office/powerpoint/2010/main" val="24819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98</TotalTime>
  <Words>372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Wingdings 3</vt:lpstr>
      <vt:lpstr>PPT_Master_Slide_Template</vt:lpstr>
      <vt:lpstr>Slide Master</vt:lpstr>
      <vt:lpstr>The Dalles Dam Oil Spill Response Plan</vt:lpstr>
      <vt:lpstr>Spill Prevention, Control and Countermeasure Plan (SPCC)</vt:lpstr>
      <vt:lpstr>Oil Accountability Program</vt:lpstr>
      <vt:lpstr>Spill Response Team</vt:lpstr>
      <vt:lpstr>Fishladder Exit Permanent Boom</vt:lpstr>
      <vt:lpstr>External Oil Spill Potential Response</vt:lpstr>
      <vt:lpstr>Intake Flow Elevations</vt:lpstr>
      <vt:lpstr>Pool Travel Time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g2oddrpc</cp:lastModifiedBy>
  <cp:revision>30</cp:revision>
  <dcterms:created xsi:type="dcterms:W3CDTF">2009-08-07T22:07:09Z</dcterms:created>
  <dcterms:modified xsi:type="dcterms:W3CDTF">2017-09-26T18:13:58Z</dcterms:modified>
</cp:coreProperties>
</file>